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8"/>
  </p:notesMasterIdLst>
  <p:handoutMasterIdLst>
    <p:handoutMasterId r:id="rId89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428" r:id="rId41"/>
    <p:sldId id="429" r:id="rId42"/>
    <p:sldId id="367" r:id="rId43"/>
    <p:sldId id="368" r:id="rId44"/>
    <p:sldId id="415" r:id="rId45"/>
    <p:sldId id="370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380" r:id="rId58"/>
    <p:sldId id="381" r:id="rId59"/>
    <p:sldId id="382" r:id="rId60"/>
    <p:sldId id="423" r:id="rId61"/>
    <p:sldId id="383" r:id="rId62"/>
    <p:sldId id="384" r:id="rId63"/>
    <p:sldId id="385" r:id="rId64"/>
    <p:sldId id="424" r:id="rId65"/>
    <p:sldId id="392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13" r:id="rId83"/>
    <p:sldId id="414" r:id="rId84"/>
    <p:sldId id="417" r:id="rId85"/>
    <p:sldId id="425" r:id="rId86"/>
    <p:sldId id="426" r:id="rId87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541" y="2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Không gian địa chỉ ảo được đánh số từ 0-v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is needed </a:t>
            </a:r>
            <a:r>
              <a:rPr lang="en-US" altLang="en-US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invalid reference </a:t>
            </a:r>
            <a:r>
              <a:rPr lang="en-US" altLang="en-US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Background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Demand Paging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Copy-on-Write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olidFill>
                  <a:srgbClr val="FF0000"/>
                </a:solidFill>
                <a:sym typeface="Symbol" panose="05050102010706020507" pitchFamily="18" charset="2"/>
              </a:rPr>
              <a:t>p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Define virtual memory and describe its benefits.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Illustrate how pages are loaded into memory using demand paging.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Apply the FIFO, optimal, and  LRU page-replacement algorithms.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</a:t>
            </a:r>
            <a:r>
              <a:rPr lang="en-US" altLang="en-US" dirty="0">
                <a:solidFill>
                  <a:srgbClr val="FF0000"/>
                </a:solidFill>
              </a:rPr>
              <a:t>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</a:t>
            </a:r>
            <a:r>
              <a:rPr lang="en-US" altLang="en-US" dirty="0">
                <a:solidFill>
                  <a:srgbClr val="FF0000"/>
                </a:solidFill>
              </a:rPr>
              <a:t>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</a:t>
            </a:r>
            <a:r>
              <a:rPr lang="en-US" altLang="en-US" dirty="0">
                <a:solidFill>
                  <a:srgbClr val="FF0000"/>
                </a:solidFill>
              </a:rPr>
              <a:t>code not needed at same time</a:t>
            </a:r>
          </a:p>
          <a:p>
            <a:r>
              <a:rPr lang="en-US" altLang="en-US" dirty="0"/>
              <a:t>Consider ability </a:t>
            </a:r>
            <a:r>
              <a:rPr lang="en-US" altLang="en-US" dirty="0">
                <a:solidFill>
                  <a:srgbClr val="FF0000"/>
                </a:solidFill>
              </a:rPr>
              <a:t>to execute partially-loaded program</a:t>
            </a:r>
          </a:p>
          <a:p>
            <a:pPr lvl="1"/>
            <a:r>
              <a:rPr lang="en-US" altLang="en-US" dirty="0"/>
              <a:t>Program </a:t>
            </a:r>
            <a:r>
              <a:rPr lang="en-US" altLang="en-US" dirty="0">
                <a:solidFill>
                  <a:srgbClr val="FF0000"/>
                </a:solidFill>
              </a:rPr>
              <a:t>no longer constrained by limits of physical memory</a:t>
            </a:r>
          </a:p>
          <a:p>
            <a:pPr lvl="1"/>
            <a:r>
              <a:rPr lang="en-US" altLang="en-US" dirty="0"/>
              <a:t>Each program </a:t>
            </a:r>
            <a:r>
              <a:rPr lang="en-US" altLang="en-US" dirty="0">
                <a:solidFill>
                  <a:srgbClr val="FF0000"/>
                </a:solidFill>
              </a:rPr>
              <a:t>takes less memory while running -&gt; more programs </a:t>
            </a:r>
            <a:r>
              <a:rPr lang="en-US" altLang="en-US" dirty="0"/>
              <a:t>run at the same time</a:t>
            </a:r>
          </a:p>
          <a:p>
            <a:pPr lvl="2"/>
            <a:r>
              <a:rPr lang="en-US" altLang="en-US" dirty="0"/>
              <a:t>Increased CPU utilization and throughput with </a:t>
            </a:r>
            <a:r>
              <a:rPr lang="en-US" altLang="en-US" dirty="0">
                <a:solidFill>
                  <a:srgbClr val="FF0000"/>
                </a:solidFill>
              </a:rPr>
              <a:t>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</a:t>
            </a:r>
            <a:r>
              <a:rPr lang="en-US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</a:t>
            </a:r>
            <a:r>
              <a:rPr lang="en-US" altLang="en-US" b="1" dirty="0">
                <a:solidFill>
                  <a:srgbClr val="FF0000"/>
                </a:solidFill>
                <a:latin typeface="+mj-lt"/>
              </a:rPr>
              <a:t>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</a:t>
            </a:r>
            <a:r>
              <a:rPr kumimoji="1" lang="en-US" altLang="en-US" sz="1600" dirty="0">
                <a:solidFill>
                  <a:srgbClr val="FF0000"/>
                </a:solidFill>
                <a:latin typeface="Helvetica" panose="020B0604020202020204" pitchFamily="34" charset="0"/>
              </a:rPr>
              <a:t>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highlight>
                  <a:srgbClr val="FFFF00"/>
                </a:highlight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solidFill>
                  <a:srgbClr val="FF0000"/>
                </a:solidFill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solidFill>
                  <a:srgbClr val="FF0000"/>
                </a:solidFill>
                <a:latin typeface="Helvetica" panose="020B0604020202020204" pitchFamily="34" charset="0"/>
              </a:rPr>
              <a:t>No physical memory needed </a:t>
            </a:r>
            <a:r>
              <a:rPr kumimoji="1" lang="en-US" altLang="en-US" sz="1600" dirty="0">
                <a:latin typeface="Helvetica" panose="020B0604020202020204" pitchFamily="34" charset="0"/>
              </a:rPr>
              <a:t>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</a:t>
            </a:r>
            <a:r>
              <a:rPr kumimoji="1" lang="en-US" altLang="en-US" sz="1600" dirty="0">
                <a:solidFill>
                  <a:srgbClr val="FF0000"/>
                </a:solidFill>
                <a:latin typeface="Helvetica" panose="020B0604020202020204" pitchFamily="34" charset="0"/>
              </a:rPr>
              <a:t>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18174</TotalTime>
  <Words>5131</Words>
  <Application>Microsoft Office PowerPoint</Application>
  <PresentationFormat>On-screen Show (4:3)</PresentationFormat>
  <Paragraphs>676</Paragraphs>
  <Slides>86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ＭＳ Ｐゴシック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Huỳnh Nguyễn Quốc Bảo-CN22CLCA</cp:lastModifiedBy>
  <cp:revision>282</cp:revision>
  <cp:lastPrinted>2013-09-10T17:57:57Z</cp:lastPrinted>
  <dcterms:created xsi:type="dcterms:W3CDTF">2011-01-13T23:43:38Z</dcterms:created>
  <dcterms:modified xsi:type="dcterms:W3CDTF">2024-03-25T07:27:38Z</dcterms:modified>
</cp:coreProperties>
</file>